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unknown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5" r:id="rId1"/>
  </p:sldMasterIdLst>
  <p:notesMasterIdLst>
    <p:notesMasterId r:id="rId20"/>
  </p:notesMasterIdLst>
  <p:handoutMasterIdLst>
    <p:handoutMasterId r:id="rId21"/>
  </p:handoutMasterIdLst>
  <p:sldIdLst>
    <p:sldId id="298" r:id="rId2"/>
    <p:sldId id="275" r:id="rId3"/>
    <p:sldId id="366" r:id="rId4"/>
    <p:sldId id="372" r:id="rId5"/>
    <p:sldId id="374" r:id="rId6"/>
    <p:sldId id="368" r:id="rId7"/>
    <p:sldId id="348" r:id="rId8"/>
    <p:sldId id="349" r:id="rId9"/>
    <p:sldId id="373" r:id="rId10"/>
    <p:sldId id="367" r:id="rId11"/>
    <p:sldId id="371" r:id="rId12"/>
    <p:sldId id="375" r:id="rId13"/>
    <p:sldId id="376" r:id="rId14"/>
    <p:sldId id="370" r:id="rId15"/>
    <p:sldId id="369" r:id="rId16"/>
    <p:sldId id="350" r:id="rId17"/>
    <p:sldId id="334" r:id="rId18"/>
    <p:sldId id="335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09" autoAdjust="0"/>
    <p:restoredTop sz="94660"/>
  </p:normalViewPr>
  <p:slideViewPr>
    <p:cSldViewPr snapToGrid="0" snapToObjects="1">
      <p:cViewPr>
        <p:scale>
          <a:sx n="99" d="100"/>
          <a:sy n="99" d="100"/>
        </p:scale>
        <p:origin x="-1632" y="-1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handoutMaster" Target="handoutMasters/handout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E46587-262D-6B47-BEBC-E54F57A6753A}" type="datetimeFigureOut">
              <a:rPr lang="en-US" smtClean="0"/>
              <a:t>8/20/14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DDC714-3D67-BB44-B85F-8B978E1BA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3749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EE8697-40C9-AD46-9550-B9E5AA1535D6}" type="datetimeFigureOut">
              <a:rPr lang="en-US" smtClean="0"/>
              <a:t>8/20/14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BCB3C-F723-754E-B891-6F40D25A5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206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0BE75-ECE6-AD43-AB4D-62EBEFCF774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79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Cussing at 1:58.</a:t>
            </a:r>
            <a:r>
              <a:rPr lang="en-US" baseline="0" dirty="0" smtClean="0"/>
              <a:t> Mute there until 2:03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Carbohydrates, fats, proteins, vitamins, and minerals are all made up of tiny chemical units called molecules and ions.</a:t>
            </a:r>
          </a:p>
          <a:p>
            <a:r>
              <a:rPr lang="en-US" dirty="0" smtClean="0"/>
              <a:t>A vast variety of different molecules plays a vast number of different roles in the </a:t>
            </a:r>
            <a:r>
              <a:rPr lang="en-US" dirty="0" err="1" smtClean="0"/>
              <a:t>melange</a:t>
            </a:r>
            <a:r>
              <a:rPr lang="en-US" dirty="0" smtClean="0"/>
              <a:t> of almost infinitely complex chemical reaction we call cooking, metabolism, and indeed life itself.</a:t>
            </a:r>
          </a:p>
          <a:p>
            <a:r>
              <a:rPr lang="en-US" dirty="0" smtClean="0"/>
              <a:t>There is an enormous difference in size between molecules and macromolecules.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BCB3C-F723-754E-B891-6F40D25A5E0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774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Carbohydrates, fats, proteins, vitamins, and minerals are all made up of tiny chemical units called molecules and ions.</a:t>
            </a:r>
          </a:p>
          <a:p>
            <a:r>
              <a:rPr lang="en-US" dirty="0" smtClean="0"/>
              <a:t>A vast variety of different molecules plays a vast number of different roles in the </a:t>
            </a:r>
            <a:r>
              <a:rPr lang="en-US" dirty="0" err="1" smtClean="0"/>
              <a:t>melange</a:t>
            </a:r>
            <a:r>
              <a:rPr lang="en-US" dirty="0" smtClean="0"/>
              <a:t> of almost infinitely complex chemical reaction we call cooking, metabolism, and indeed life itself.</a:t>
            </a:r>
          </a:p>
          <a:p>
            <a:r>
              <a:rPr lang="en-US" smtClean="0"/>
              <a:t>There is an enormous difference in size between molecules and macromolecules.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BCB3C-F723-754E-B891-6F40D25A5E0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774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www.exploratorium.edu</a:t>
            </a:r>
            <a:r>
              <a:rPr lang="en-US" dirty="0" smtClean="0"/>
              <a:t>/cooking/meat/INT-</a:t>
            </a:r>
            <a:r>
              <a:rPr lang="en-US" smtClean="0"/>
              <a:t>proteins.html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BCB3C-F723-754E-B891-6F40D25A5E0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5174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www.exploratorium.edu</a:t>
            </a:r>
            <a:r>
              <a:rPr lang="en-US" dirty="0" smtClean="0"/>
              <a:t>/cooking/meat/INT-what-is-</a:t>
            </a:r>
            <a:r>
              <a:rPr lang="en-US" dirty="0" err="1" smtClean="0"/>
              <a:t>meat.html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BCB3C-F723-754E-B891-6F40D25A5E0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738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BCB3C-F723-754E-B891-6F40D25A5E0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7387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www.exploratorium.edu</a:t>
            </a:r>
            <a:r>
              <a:rPr lang="en-US" dirty="0" smtClean="0"/>
              <a:t>/cooking/meat/INT-what-makes-</a:t>
            </a:r>
            <a:r>
              <a:rPr lang="en-US" dirty="0" err="1" smtClean="0"/>
              <a:t>juicy.html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BCB3C-F723-754E-B891-6F40D25A5E0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246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winefolly.com</a:t>
            </a:r>
            <a:r>
              <a:rPr lang="en-US" dirty="0" smtClean="0"/>
              <a:t>/review/champagne-bubbles-how-is-champagne-made/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2BCB3C-F723-754E-B891-6F40D25A5E0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207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9A3E-2D02-2A48-B302-FDF04D0220A8}" type="datetimeFigureOut">
              <a:rPr lang="en-US" smtClean="0"/>
              <a:pPr/>
              <a:t>8/20/14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9A3E-2D02-2A48-B302-FDF04D0220A8}" type="datetimeFigureOut">
              <a:rPr lang="en-US" smtClean="0"/>
              <a:pPr/>
              <a:t>8/20/14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6DE5-E2C7-2C40-B28D-CC10DC6236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9A3E-2D02-2A48-B302-FDF04D0220A8}" type="datetimeFigureOut">
              <a:rPr lang="en-US" smtClean="0"/>
              <a:pPr/>
              <a:t>8/20/14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6DE5-E2C7-2C40-B28D-CC10DC6236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9A3E-2D02-2A48-B302-FDF04D0220A8}" type="datetimeFigureOut">
              <a:rPr lang="en-US" smtClean="0"/>
              <a:pPr/>
              <a:t>8/20/14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6DE5-E2C7-2C40-B28D-CC10DC6236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9A3E-2D02-2A48-B302-FDF04D0220A8}" type="datetimeFigureOut">
              <a:rPr lang="en-US" smtClean="0"/>
              <a:pPr/>
              <a:t>8/20/14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6DE5-E2C7-2C40-B28D-CC10DC6236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9A3E-2D02-2A48-B302-FDF04D0220A8}" type="datetimeFigureOut">
              <a:rPr lang="en-US" smtClean="0"/>
              <a:pPr/>
              <a:t>8/20/14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6DE5-E2C7-2C40-B28D-CC10DC6236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9A3E-2D02-2A48-B302-FDF04D0220A8}" type="datetimeFigureOut">
              <a:rPr lang="en-US" smtClean="0"/>
              <a:pPr/>
              <a:t>8/20/14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6DE5-E2C7-2C40-B28D-CC10DC6236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9A3E-2D02-2A48-B302-FDF04D0220A8}" type="datetimeFigureOut">
              <a:rPr lang="en-US" smtClean="0"/>
              <a:pPr/>
              <a:t>8/20/14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6DE5-E2C7-2C40-B28D-CC10DC6236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9A3E-2D02-2A48-B302-FDF04D0220A8}" type="datetimeFigureOut">
              <a:rPr lang="en-US" smtClean="0"/>
              <a:pPr/>
              <a:t>8/20/14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6DE5-E2C7-2C40-B28D-CC10DC6236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9A3E-2D02-2A48-B302-FDF04D0220A8}" type="datetimeFigureOut">
              <a:rPr lang="en-US" smtClean="0"/>
              <a:pPr/>
              <a:t>8/20/14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19A3E-2D02-2A48-B302-FDF04D0220A8}" type="datetimeFigureOut">
              <a:rPr lang="en-US" smtClean="0"/>
              <a:pPr/>
              <a:t>8/20/14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06DE5-E2C7-2C40-B28D-CC10DC6236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1C19A3E-2D02-2A48-B302-FDF04D0220A8}" type="datetimeFigureOut">
              <a:rPr lang="en-US" smtClean="0"/>
              <a:pPr/>
              <a:t>8/20/14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4F06DE5-E2C7-2C40-B28D-CC10DC6236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emf"/><Relationship Id="rId5" Type="http://schemas.openxmlformats.org/officeDocument/2006/relationships/image" Target="../media/image13.emf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4" Type="http://schemas.openxmlformats.org/officeDocument/2006/relationships/image" Target="../media/image13.emf"/><Relationship Id="rId5" Type="http://schemas.openxmlformats.org/officeDocument/2006/relationships/hyperlink" Target="http://www.exploratorium.edu/cooking/meat/INT-what-is-meat.html" TargetMode="External"/><Relationship Id="rId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4" Type="http://schemas.openxmlformats.org/officeDocument/2006/relationships/image" Target="../media/image13.emf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xploratorium.edu/cooking/meat/INT-what-makes-juicy.html" TargetMode="External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1" Type="http://schemas.microsoft.com/office/2007/relationships/media" Target="file://localhost/Semisonic%20-%20Closing%20Time.mp3" TargetMode="External"/><Relationship Id="rId2" Type="http://schemas.openxmlformats.org/officeDocument/2006/relationships/audio" Target="file://localhost/Semisonic%20-%20Closing%20Time.mp3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5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xploratorium.edu/cooking/meat/INT-proteins.html" TargetMode="External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emf"/><Relationship Id="rId7" Type="http://schemas.openxmlformats.org/officeDocument/2006/relationships/image" Target="../media/image13.emf"/><Relationship Id="rId8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4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-602902"/>
            <a:ext cx="8229600" cy="1600200"/>
          </a:xfrm>
        </p:spPr>
        <p:txBody>
          <a:bodyPr/>
          <a:lstStyle/>
          <a:p>
            <a:r>
              <a:rPr lang="en-US" dirty="0" smtClean="0"/>
              <a:t>Catalyst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997299"/>
            <a:ext cx="8229600" cy="2581626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dirty="0" smtClean="0"/>
              <a:t>List 3 chemical and 3 physical changes that occur when consuming a bag of chips.</a:t>
            </a:r>
          </a:p>
          <a:p>
            <a:pPr marL="457200" indent="-457200">
              <a:buAutoNum type="arabicPeriod"/>
            </a:pPr>
            <a:r>
              <a:rPr lang="en-US" dirty="0" smtClean="0"/>
              <a:t>Describe how two of the tests from lab 1.3 indicate the macromolecule that a food contains.</a:t>
            </a:r>
            <a:endParaRPr lang="en-US" dirty="0"/>
          </a:p>
          <a:p>
            <a:pPr marL="400050" lvl="1" indent="0">
              <a:buNone/>
            </a:pPr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31073"/>
            <a:ext cx="9144000" cy="172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455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80147"/>
          </a:xfrm>
          <a:ln/>
        </p:spPr>
        <p:txBody>
          <a:bodyPr/>
          <a:lstStyle/>
          <a:p>
            <a:r>
              <a:rPr lang="en-US" sz="6700" dirty="0" smtClean="0">
                <a:solidFill>
                  <a:srgbClr val="FF0000"/>
                </a:solidFill>
              </a:rPr>
              <a:t>IV. Protein Folding</a:t>
            </a:r>
            <a:endParaRPr lang="en-US" sz="6700" dirty="0">
              <a:solidFill>
                <a:srgbClr val="FF0000"/>
              </a:solidFill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80146"/>
            <a:ext cx="9120592" cy="3630235"/>
          </a:xfrm>
          <a:ln/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normAutofit fontScale="92500"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3000" dirty="0" smtClean="0">
                <a:solidFill>
                  <a:srgbClr val="0000FF"/>
                </a:solidFill>
              </a:rPr>
              <a:t>The sequence of amino acids determines </a:t>
            </a:r>
            <a:r>
              <a:rPr lang="en-US" sz="3000" b="1" i="1" dirty="0" smtClean="0">
                <a:solidFill>
                  <a:srgbClr val="0000FF"/>
                </a:solidFill>
              </a:rPr>
              <a:t>primary structure</a:t>
            </a:r>
            <a:r>
              <a:rPr lang="en-US" sz="3000" b="1" dirty="0" smtClean="0">
                <a:solidFill>
                  <a:srgbClr val="0000FF"/>
                </a:solidFill>
              </a:rPr>
              <a:t> </a:t>
            </a:r>
            <a:r>
              <a:rPr lang="en-US" sz="3000" dirty="0" smtClean="0">
                <a:solidFill>
                  <a:srgbClr val="0000FF"/>
                </a:solidFill>
              </a:rPr>
              <a:t>of a protein.</a:t>
            </a:r>
          </a:p>
          <a:p>
            <a:pPr marL="0" indent="0">
              <a:lnSpc>
                <a:spcPct val="80000"/>
              </a:lnSpc>
              <a:spcBef>
                <a:spcPct val="0"/>
              </a:spcBef>
              <a:buNone/>
            </a:pPr>
            <a:endParaRPr lang="en-US" sz="3000" b="1" u="sng" dirty="0">
              <a:solidFill>
                <a:srgbClr val="0000FF"/>
              </a:solidFill>
              <a:ea typeface="ヒラギノ明朝 ProN W6" charset="0"/>
              <a:cs typeface="ヒラギノ明朝 ProN W6" charset="0"/>
            </a:endParaRPr>
          </a:p>
          <a:p>
            <a:pPr>
              <a:lnSpc>
                <a:spcPct val="80000"/>
              </a:lnSpc>
              <a:spcBef>
                <a:spcPts val="1617"/>
              </a:spcBef>
            </a:pPr>
            <a:r>
              <a:rPr lang="en-US" sz="3000" dirty="0" smtClean="0">
                <a:solidFill>
                  <a:srgbClr val="0000FF"/>
                </a:solidFill>
              </a:rPr>
              <a:t>Those long sequences cross over each other and bond with themselves in </a:t>
            </a:r>
            <a:r>
              <a:rPr lang="en-US" sz="3000" b="1" i="1" dirty="0" smtClean="0">
                <a:solidFill>
                  <a:srgbClr val="0000FF"/>
                </a:solidFill>
              </a:rPr>
              <a:t>secondary structure.</a:t>
            </a:r>
          </a:p>
          <a:p>
            <a:pPr>
              <a:lnSpc>
                <a:spcPct val="80000"/>
              </a:lnSpc>
              <a:spcBef>
                <a:spcPts val="1617"/>
              </a:spcBef>
            </a:pPr>
            <a:endParaRPr lang="en-US" sz="3000" b="1" i="1" dirty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spcBef>
                <a:spcPts val="1406"/>
              </a:spcBef>
            </a:pPr>
            <a:r>
              <a:rPr lang="en-US" sz="3000" dirty="0" smtClean="0">
                <a:solidFill>
                  <a:srgbClr val="0000FF"/>
                </a:solidFill>
              </a:rPr>
              <a:t>These continue to bond to become 3-D and develop </a:t>
            </a:r>
            <a:r>
              <a:rPr lang="en-US" sz="3000" b="1" i="1" dirty="0" smtClean="0">
                <a:solidFill>
                  <a:srgbClr val="0000FF"/>
                </a:solidFill>
              </a:rPr>
              <a:t>tertiary structure </a:t>
            </a:r>
            <a:r>
              <a:rPr lang="en-US" sz="3000" dirty="0" smtClean="0">
                <a:solidFill>
                  <a:srgbClr val="0000FF"/>
                </a:solidFill>
              </a:rPr>
              <a:t>to promote dissolving.</a:t>
            </a:r>
            <a:endParaRPr lang="en-US" sz="3000" dirty="0">
              <a:solidFill>
                <a:srgbClr val="0000FF"/>
              </a:solidFill>
            </a:endParaRPr>
          </a:p>
        </p:txBody>
      </p:sp>
      <p:grpSp>
        <p:nvGrpSpPr>
          <p:cNvPr id="33797" name="Group 5"/>
          <p:cNvGrpSpPr>
            <a:grpSpLocks/>
          </p:cNvGrpSpPr>
          <p:nvPr/>
        </p:nvGrpSpPr>
        <p:grpSpPr bwMode="auto">
          <a:xfrm>
            <a:off x="6555712" y="4912733"/>
            <a:ext cx="2601427" cy="1945266"/>
            <a:chOff x="0" y="0"/>
            <a:chExt cx="2904" cy="2584"/>
          </a:xfrm>
        </p:grpSpPr>
        <p:pic>
          <p:nvPicPr>
            <p:cNvPr id="3379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24"/>
              <a:ext cx="2856" cy="2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796" name="Picture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04" cy="2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391" y="2982516"/>
            <a:ext cx="968871" cy="88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486" y="6101120"/>
            <a:ext cx="968871" cy="88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810380"/>
            <a:ext cx="6555712" cy="2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584946"/>
      </p:ext>
    </p:extLst>
  </p:cSld>
  <p:clrMapOvr>
    <a:masterClrMapping/>
  </p:clrMapOvr>
  <p:transition xmlns:p14="http://schemas.microsoft.com/office/powerpoint/2010/main" spd="med">
    <p:pull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26215"/>
          </a:xfrm>
          <a:ln/>
        </p:spPr>
        <p:txBody>
          <a:bodyPr/>
          <a:lstStyle/>
          <a:p>
            <a:r>
              <a:rPr lang="en-US" sz="6700" dirty="0" smtClean="0">
                <a:solidFill>
                  <a:srgbClr val="FF0000"/>
                </a:solidFill>
              </a:rPr>
              <a:t>V. Denaturing Proteins</a:t>
            </a:r>
            <a:endParaRPr lang="en-US" sz="6700" dirty="0">
              <a:solidFill>
                <a:srgbClr val="FF0000"/>
              </a:solidFill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80147"/>
            <a:ext cx="9144000" cy="1039042"/>
          </a:xfrm>
          <a:ln/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norm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3000" dirty="0" smtClean="0">
                <a:solidFill>
                  <a:srgbClr val="0000FF"/>
                </a:solidFill>
              </a:rPr>
              <a:t>Water-loving parts tucked away inside the protein, and on the outside of the protein.</a:t>
            </a:r>
            <a:endParaRPr lang="en-US" sz="3000" dirty="0">
              <a:solidFill>
                <a:srgbClr val="0000FF"/>
              </a:solidFill>
            </a:endParaRPr>
          </a:p>
        </p:txBody>
      </p:sp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391" y="2982516"/>
            <a:ext cx="968871" cy="88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922" y="4330899"/>
            <a:ext cx="968871" cy="88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2217656"/>
            <a:ext cx="9144000" cy="1361267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3000" dirty="0" smtClean="0">
                <a:solidFill>
                  <a:srgbClr val="0000FF"/>
                </a:solidFill>
              </a:rPr>
              <a:t>Heat, acid, alkali, alcohol, urea, UV light, and salicylate all destroy H-bond glue to unfold it.</a:t>
            </a:r>
            <a:endParaRPr lang="en-US" sz="3000" dirty="0">
              <a:solidFill>
                <a:srgbClr val="0000FF"/>
              </a:solidFill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3187759"/>
            <a:ext cx="9144000" cy="1391724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3000" dirty="0" smtClean="0">
                <a:solidFill>
                  <a:srgbClr val="0000FF"/>
                </a:solidFill>
              </a:rPr>
              <a:t>Now they can bond with one another instead of themselves, and can’t dissolve in H</a:t>
            </a:r>
            <a:r>
              <a:rPr lang="en-US" sz="3000" baseline="-25000" dirty="0" smtClean="0">
                <a:solidFill>
                  <a:srgbClr val="0000FF"/>
                </a:solidFill>
              </a:rPr>
              <a:t>2</a:t>
            </a:r>
            <a:r>
              <a:rPr lang="en-US" sz="3000" dirty="0" smtClean="0">
                <a:solidFill>
                  <a:srgbClr val="0000FF"/>
                </a:solidFill>
              </a:rPr>
              <a:t>0!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3000" dirty="0" smtClean="0">
                <a:solidFill>
                  <a:srgbClr val="0000FF"/>
                </a:solidFill>
              </a:rPr>
              <a:t>Go in depth </a:t>
            </a:r>
            <a:r>
              <a:rPr lang="en-US" sz="3000" dirty="0" smtClean="0">
                <a:solidFill>
                  <a:srgbClr val="0000FF"/>
                </a:solidFill>
                <a:hlinkClick r:id="rId5"/>
              </a:rPr>
              <a:t>– the food science exploratorium</a:t>
            </a:r>
            <a:r>
              <a:rPr lang="en-US" sz="3000" dirty="0" smtClean="0">
                <a:solidFill>
                  <a:srgbClr val="0000FF"/>
                </a:solidFill>
              </a:rPr>
              <a:t>. </a:t>
            </a:r>
            <a:endParaRPr lang="en-US" sz="3000" dirty="0">
              <a:solidFill>
                <a:srgbClr val="0000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4682103"/>
            <a:ext cx="9017000" cy="2184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83092"/>
      </p:ext>
    </p:extLst>
  </p:cSld>
  <p:clrMapOvr>
    <a:masterClrMapping/>
  </p:clrMapOvr>
  <p:transition xmlns:p14="http://schemas.microsoft.com/office/powerpoint/2010/main" spd="med">
    <p:pull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 autoUpdateAnimBg="0"/>
      <p:bldP spid="10" grpId="0" animBg="1" autoUpdateAnimBg="0"/>
      <p:bldP spid="11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590800"/>
            <a:ext cx="9144000" cy="1667991"/>
          </a:xfrm>
        </p:spPr>
        <p:txBody>
          <a:bodyPr/>
          <a:lstStyle/>
          <a:p>
            <a:r>
              <a:rPr lang="en-US" sz="6000" dirty="0" smtClean="0">
                <a:solidFill>
                  <a:schemeClr val="tx1"/>
                </a:solidFill>
              </a:rPr>
              <a:t>Culinary Applications</a:t>
            </a:r>
            <a:endParaRPr lang="en-US" sz="60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85584" cy="30060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583" y="0"/>
            <a:ext cx="4690571" cy="30060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4451206"/>
            <a:ext cx="9144001" cy="240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238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26215"/>
          </a:xfrm>
          <a:ln/>
        </p:spPr>
        <p:txBody>
          <a:bodyPr/>
          <a:lstStyle/>
          <a:p>
            <a:r>
              <a:rPr lang="en-US" sz="5600" dirty="0" smtClean="0">
                <a:solidFill>
                  <a:srgbClr val="FF0000"/>
                </a:solidFill>
              </a:rPr>
              <a:t>I. Denaturing Egg Proteins</a:t>
            </a:r>
            <a:endParaRPr lang="en-US" sz="5600" dirty="0">
              <a:solidFill>
                <a:srgbClr val="FF0000"/>
              </a:solidFill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80146"/>
            <a:ext cx="9144000" cy="1475183"/>
          </a:xfrm>
          <a:ln/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normAutofit lnSpcReduction="10000"/>
          </a:bodyPr>
          <a:lstStyle/>
          <a:p>
            <a:r>
              <a:rPr lang="en-US" sz="3200" dirty="0">
                <a:solidFill>
                  <a:srgbClr val="0000FF"/>
                </a:solidFill>
              </a:rPr>
              <a:t>Beat Egg whites and hydrophobic parts rearrange to avoid water in favor of fat or air. They bond to form protein films.</a:t>
            </a:r>
          </a:p>
        </p:txBody>
      </p:sp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391" y="2982516"/>
            <a:ext cx="968871" cy="88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922" y="4330899"/>
            <a:ext cx="968871" cy="88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655330"/>
            <a:ext cx="9144000" cy="4202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914918"/>
      </p:ext>
    </p:extLst>
  </p:cSld>
  <p:clrMapOvr>
    <a:masterClrMapping/>
  </p:clrMapOvr>
  <p:transition xmlns:p14="http://schemas.microsoft.com/office/powerpoint/2010/main" spd="med">
    <p:pull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80147"/>
          </a:xfrm>
          <a:ln/>
        </p:spPr>
        <p:txBody>
          <a:bodyPr/>
          <a:lstStyle/>
          <a:p>
            <a:r>
              <a:rPr lang="en-US" sz="6700" dirty="0" smtClean="0">
                <a:solidFill>
                  <a:srgbClr val="FF0000"/>
                </a:solidFill>
              </a:rPr>
              <a:t>II. Glutamate</a:t>
            </a:r>
            <a:endParaRPr lang="en-US" sz="6700" dirty="0">
              <a:solidFill>
                <a:srgbClr val="FF0000"/>
              </a:solidFill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80147"/>
            <a:ext cx="9144000" cy="2685292"/>
          </a:xfrm>
          <a:ln/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norm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3000" dirty="0" smtClean="0">
                <a:solidFill>
                  <a:srgbClr val="0000FF"/>
                </a:solidFill>
              </a:rPr>
              <a:t>Cup of Noodles! Monosodium glutamate (MSG)</a:t>
            </a:r>
            <a:r>
              <a:rPr lang="en-US" sz="3000" dirty="0" smtClean="0">
                <a:solidFill>
                  <a:srgbClr val="0000FF"/>
                </a:solidFill>
              </a:rPr>
              <a:t>! Glutamate receptors on the tongue taste protein-rich foods such as Umami</a:t>
            </a:r>
            <a:r>
              <a:rPr lang="en-US" sz="3000" dirty="0">
                <a:solidFill>
                  <a:srgbClr val="0000FF"/>
                </a:solidFill>
              </a:rPr>
              <a:t> </a:t>
            </a:r>
            <a:r>
              <a:rPr lang="en-US" sz="3000" dirty="0" smtClean="0">
                <a:solidFill>
                  <a:srgbClr val="0000FF"/>
                </a:solidFill>
              </a:rPr>
              <a:t>taste.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3000" dirty="0" smtClean="0">
                <a:solidFill>
                  <a:srgbClr val="0000FF"/>
                </a:solidFill>
              </a:rPr>
              <a:t>Any </a:t>
            </a:r>
            <a:r>
              <a:rPr lang="en-US" sz="3000" dirty="0" smtClean="0">
                <a:solidFill>
                  <a:srgbClr val="0000FF"/>
                </a:solidFill>
              </a:rPr>
              <a:t>form of glutamate will do in solution, but one sodium attached to it is the easiest.</a:t>
            </a:r>
            <a:endParaRPr lang="en-US" sz="3000" dirty="0">
              <a:solidFill>
                <a:srgbClr val="0000FF"/>
              </a:solidFill>
            </a:endParaRPr>
          </a:p>
        </p:txBody>
      </p:sp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391" y="2982516"/>
            <a:ext cx="968871" cy="88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922" y="4330899"/>
            <a:ext cx="968871" cy="88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50647"/>
            <a:ext cx="2694128" cy="34073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6104" y="3450646"/>
            <a:ext cx="2767896" cy="34073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4129" y="3450647"/>
            <a:ext cx="3681976" cy="340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625141"/>
      </p:ext>
    </p:extLst>
  </p:cSld>
  <p:clrMapOvr>
    <a:masterClrMapping/>
  </p:clrMapOvr>
  <p:transition xmlns:p14="http://schemas.microsoft.com/office/powerpoint/2010/main" spd="med">
    <p:pull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1851" y="-551590"/>
            <a:ext cx="8481533" cy="1600200"/>
          </a:xfrm>
          <a:ln/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III. Collagen Fiber Proteins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31459"/>
            <a:ext cx="9144000" cy="4437046"/>
          </a:xfrm>
          <a:ln/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0000FF"/>
                </a:solidFill>
                <a:ea typeface="ヒラギノ明朝 ProN W6" charset="0"/>
                <a:cs typeface="ヒラギノ明朝 ProN W6" charset="0"/>
              </a:rPr>
              <a:t>Triple </a:t>
            </a:r>
            <a:r>
              <a:rPr lang="en-US" sz="3200" dirty="0" smtClean="0">
                <a:solidFill>
                  <a:srgbClr val="0000FF"/>
                </a:solidFill>
                <a:ea typeface="ヒラギノ明朝 ProN W6" charset="0"/>
                <a:cs typeface="ヒラギノ明朝 ProN W6" charset="0"/>
              </a:rPr>
              <a:t>helix unwinds under heat, and then gels together to form gelatin.</a:t>
            </a:r>
          </a:p>
          <a:p>
            <a:r>
              <a:rPr lang="en-US" sz="3200" dirty="0" smtClean="0">
                <a:solidFill>
                  <a:srgbClr val="0000FF"/>
                </a:solidFill>
                <a:ea typeface="ヒラギノ明朝 ProN W6" charset="0"/>
                <a:cs typeface="ヒラギノ明朝 ProN W6" charset="0"/>
              </a:rPr>
              <a:t>Visit the </a:t>
            </a:r>
            <a:r>
              <a:rPr lang="en-US" sz="3200" dirty="0" smtClean="0">
                <a:solidFill>
                  <a:srgbClr val="0000FF"/>
                </a:solidFill>
                <a:ea typeface="ヒラギノ明朝 ProN W6" charset="0"/>
                <a:cs typeface="ヒラギノ明朝 ProN W6" charset="0"/>
                <a:hlinkClick r:id="rId3"/>
              </a:rPr>
              <a:t>digital exploratorium </a:t>
            </a:r>
            <a:r>
              <a:rPr lang="en-US" sz="3200" dirty="0" smtClean="0">
                <a:solidFill>
                  <a:srgbClr val="0000FF"/>
                </a:solidFill>
                <a:ea typeface="ヒラギノ明朝 ProN W6" charset="0"/>
                <a:cs typeface="ヒラギノ明朝 ProN W6" charset="0"/>
              </a:rPr>
              <a:t>on the science of cooking meat</a:t>
            </a:r>
            <a:r>
              <a:rPr lang="en-US" sz="3200" dirty="0" smtClean="0">
                <a:solidFill>
                  <a:srgbClr val="0000FF"/>
                </a:solidFill>
                <a:ea typeface="ヒラギノ明朝 ProN W6" charset="0"/>
                <a:cs typeface="ヒラギノ明朝 ProN W6" charset="0"/>
              </a:rPr>
              <a:t>.</a:t>
            </a:r>
          </a:p>
          <a:p>
            <a:r>
              <a:rPr lang="en-US" sz="3200" dirty="0" smtClean="0">
                <a:solidFill>
                  <a:srgbClr val="0000FF"/>
                </a:solidFill>
                <a:ea typeface="ヒラギノ明朝 ProN W6" charset="0"/>
                <a:cs typeface="ヒラギノ明朝 ProN W6" charset="0"/>
              </a:rPr>
              <a:t>If meat is overcooked, the water in the fiber bundles boils and the gelatin bag bursts.</a:t>
            </a:r>
            <a:endParaRPr lang="en-US" sz="3200" dirty="0">
              <a:solidFill>
                <a:srgbClr val="0000FF"/>
              </a:solidFill>
              <a:ea typeface="ヒラギノ明朝 ProN W6" charset="0"/>
              <a:cs typeface="ヒラギノ明朝 ProN W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289" y="4399894"/>
            <a:ext cx="7886700" cy="245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379046"/>
      </p:ext>
    </p:extLst>
  </p:cSld>
  <p:clrMapOvr>
    <a:masterClrMapping/>
  </p:clrMapOvr>
  <p:transition xmlns:p14="http://schemas.microsoft.com/office/powerpoint/2010/main" spd="med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IV. Amino Acids and Proper Champagne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80076"/>
            <a:ext cx="5157331" cy="5177924"/>
          </a:xfrm>
          <a:ln/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Purists say that real champagne is made by adding sugar and yeast to a base wine.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The yeast eat the sugar, releases CO</a:t>
            </a:r>
            <a:r>
              <a:rPr lang="en-US" baseline="-25000" dirty="0" smtClean="0">
                <a:solidFill>
                  <a:srgbClr val="0000FF"/>
                </a:solidFill>
              </a:rPr>
              <a:t>2</a:t>
            </a:r>
            <a:r>
              <a:rPr lang="en-US" dirty="0" smtClean="0">
                <a:solidFill>
                  <a:srgbClr val="0000FF"/>
                </a:solidFill>
              </a:rPr>
              <a:t> and then die, allowing their proteins to degrade into </a:t>
            </a:r>
            <a:r>
              <a:rPr lang="en-US" b="1" u="sng" dirty="0" smtClean="0">
                <a:solidFill>
                  <a:srgbClr val="008000"/>
                </a:solidFill>
              </a:rPr>
              <a:t>amino acids</a:t>
            </a:r>
            <a:r>
              <a:rPr lang="en-US" dirty="0" smtClean="0">
                <a:solidFill>
                  <a:srgbClr val="0000FF"/>
                </a:solidFill>
              </a:rPr>
              <a:t>.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Those amino acids have + and -, or </a:t>
            </a:r>
            <a:r>
              <a:rPr lang="en-US" b="1" u="sng" dirty="0" smtClean="0">
                <a:solidFill>
                  <a:srgbClr val="008000"/>
                </a:solidFill>
              </a:rPr>
              <a:t>charged</a:t>
            </a:r>
            <a:r>
              <a:rPr lang="en-US" dirty="0" smtClean="0">
                <a:solidFill>
                  <a:srgbClr val="0000FF"/>
                </a:solidFill>
              </a:rPr>
              <a:t>, ends making them hydrophilic, and more likely to hold on to the CO</a:t>
            </a:r>
            <a:r>
              <a:rPr lang="en-US" baseline="-25000" dirty="0" smtClean="0">
                <a:solidFill>
                  <a:srgbClr val="0000FF"/>
                </a:solidFill>
              </a:rPr>
              <a:t>2 </a:t>
            </a:r>
            <a:r>
              <a:rPr lang="en-US" dirty="0" smtClean="0">
                <a:solidFill>
                  <a:srgbClr val="0000FF"/>
                </a:solidFill>
              </a:rPr>
              <a:t>in the champagne.</a:t>
            </a:r>
            <a:endParaRPr lang="en-US" baseline="-25000" dirty="0">
              <a:solidFill>
                <a:srgbClr val="0000FF"/>
              </a:solidFill>
            </a:endParaRPr>
          </a:p>
        </p:txBody>
      </p:sp>
      <p:pic>
        <p:nvPicPr>
          <p:cNvPr id="2" name="Picture 1" descr="Screen Shot 2014-08-18 at 11.40.4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040" y="3950926"/>
            <a:ext cx="4114959" cy="2907074"/>
          </a:xfrm>
          <a:prstGeom prst="rect">
            <a:avLst/>
          </a:prstGeom>
        </p:spPr>
      </p:pic>
      <p:pic>
        <p:nvPicPr>
          <p:cNvPr id="3" name="Picture 2" descr="Screen Shot 2014-08-18 at 11.40.40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110" y="1821531"/>
            <a:ext cx="3819889" cy="212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79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dir="d"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 bldLvl="5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6" name="Semisonic - Closing Time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713" y="3287713"/>
            <a:ext cx="282575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8645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3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5336"/>
            <a:ext cx="8229600" cy="1143000"/>
          </a:xfrm>
        </p:spPr>
        <p:txBody>
          <a:bodyPr/>
          <a:lstStyle/>
          <a:p>
            <a:r>
              <a:rPr lang="en-US" dirty="0" smtClean="0"/>
              <a:t>Closing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8336"/>
            <a:ext cx="8229600" cy="4525963"/>
          </a:xfrm>
        </p:spPr>
        <p:txBody>
          <a:bodyPr/>
          <a:lstStyle/>
          <a:p>
            <a:r>
              <a:rPr lang="en-US" dirty="0" smtClean="0"/>
              <a:t>Complete all lab work and post to </a:t>
            </a:r>
            <a:r>
              <a:rPr lang="en-US" dirty="0" err="1" smtClean="0"/>
              <a:t>wikispaces</a:t>
            </a:r>
            <a:r>
              <a:rPr lang="en-US" dirty="0" smtClean="0"/>
              <a:t> by Thursday/Friday.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90533"/>
            <a:ext cx="9144000" cy="2167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8324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090520"/>
            <a:ext cx="9144000" cy="3617799"/>
          </a:xfrm>
        </p:spPr>
        <p:txBody>
          <a:bodyPr/>
          <a:lstStyle/>
          <a:p>
            <a:r>
              <a:rPr lang="en-US" sz="6600" dirty="0"/>
              <a:t>Lecture </a:t>
            </a:r>
            <a:r>
              <a:rPr lang="en-US" sz="6600" dirty="0" smtClean="0"/>
              <a:t>1.4 </a:t>
            </a:r>
            <a:r>
              <a:rPr lang="en-US" sz="6600" dirty="0"/>
              <a:t>– </a:t>
            </a:r>
            <a:r>
              <a:rPr lang="en-US" sz="6600" dirty="0" smtClean="0"/>
              <a:t/>
            </a:r>
            <a:br>
              <a:rPr lang="en-US" sz="6600" dirty="0" smtClean="0"/>
            </a:br>
            <a:r>
              <a:rPr lang="en-US" sz="6600" dirty="0" smtClean="0"/>
              <a:t>Protein Chemistry</a:t>
            </a:r>
            <a:endParaRPr lang="en-US" sz="6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85584" cy="30060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583" y="0"/>
            <a:ext cx="4690571" cy="300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468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552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Breakfast of Champions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BBQ_Breakfast_-_Epic_Meal_Tim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436700"/>
            <a:ext cx="9144000" cy="4989969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843368"/>
            <a:ext cx="8229600" cy="1773480"/>
          </a:xfrm>
        </p:spPr>
        <p:txBody>
          <a:bodyPr/>
          <a:lstStyle/>
          <a:p>
            <a:r>
              <a:rPr lang="en-US" dirty="0" smtClean="0"/>
              <a:t>Some guys just can’t get enough protein: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172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Biological Chemical: Protein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7200" y="1762168"/>
            <a:ext cx="8229600" cy="2073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r>
              <a:rPr lang="en-US" b="1" u="sng" dirty="0" smtClean="0">
                <a:solidFill>
                  <a:srgbClr val="008000"/>
                </a:solidFill>
              </a:rPr>
              <a:t>Protein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00FF"/>
                </a:solidFill>
              </a:rPr>
              <a:t>is found in a vast majority of animal products and plant life. 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0000FF"/>
                </a:solidFill>
              </a:rPr>
              <a:t>They are complex macromolecules that serve a number of essential functions in the human body.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7597" y="4208044"/>
            <a:ext cx="5613828" cy="223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92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654546"/>
            <a:ext cx="9144000" cy="1667991"/>
          </a:xfrm>
        </p:spPr>
        <p:txBody>
          <a:bodyPr/>
          <a:lstStyle/>
          <a:p>
            <a:r>
              <a:rPr lang="en-US" sz="6000" dirty="0" smtClean="0">
                <a:solidFill>
                  <a:schemeClr val="tx1"/>
                </a:solidFill>
              </a:rPr>
              <a:t>How Does Lime “Cook” Fish in Ceviche?</a:t>
            </a:r>
            <a:endParaRPr lang="en-US" sz="60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85584" cy="24372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583" y="0"/>
            <a:ext cx="4690571" cy="24372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4451206"/>
            <a:ext cx="9144001" cy="240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942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590800"/>
            <a:ext cx="9144000" cy="1667991"/>
          </a:xfrm>
        </p:spPr>
        <p:txBody>
          <a:bodyPr/>
          <a:lstStyle/>
          <a:p>
            <a:r>
              <a:rPr lang="en-US" sz="6000" dirty="0" smtClean="0">
                <a:solidFill>
                  <a:schemeClr val="tx1"/>
                </a:solidFill>
              </a:rPr>
              <a:t>Protein Structure</a:t>
            </a:r>
            <a:endParaRPr lang="en-US" sz="60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85584" cy="30060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583" y="0"/>
            <a:ext cx="4690571" cy="30060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4451206"/>
            <a:ext cx="9144001" cy="240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227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5" r="12411"/>
          <a:stretch>
            <a:fillRect/>
          </a:stretch>
        </p:blipFill>
        <p:spPr bwMode="auto">
          <a:xfrm rot="-239999">
            <a:off x="5045274" y="1689944"/>
            <a:ext cx="3250406" cy="4330898"/>
          </a:xfrm>
          <a:prstGeom prst="rect">
            <a:avLst/>
          </a:prstGeom>
          <a:noFill/>
          <a:ln w="101600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38100" dist="50799" dir="54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372003"/>
            <a:ext cx="8229600" cy="1600200"/>
          </a:xfrm>
          <a:ln/>
        </p:spPr>
        <p:txBody>
          <a:bodyPr/>
          <a:lstStyle/>
          <a:p>
            <a:r>
              <a:rPr lang="en-US" sz="6700" dirty="0" smtClean="0">
                <a:solidFill>
                  <a:srgbClr val="FF0000"/>
                </a:solidFill>
              </a:rPr>
              <a:t>I. Proteins</a:t>
            </a:r>
            <a:endParaRPr lang="en-US" sz="6700" dirty="0">
              <a:solidFill>
                <a:srgbClr val="FF0000"/>
              </a:solidFill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8067" y="1581850"/>
            <a:ext cx="4018359" cy="4908958"/>
          </a:xfrm>
          <a:ln/>
        </p:spPr>
        <p:txBody>
          <a:bodyPr>
            <a:normAutofit/>
          </a:bodyPr>
          <a:lstStyle/>
          <a:p>
            <a:r>
              <a:rPr lang="en-US" sz="3400" dirty="0" smtClean="0">
                <a:solidFill>
                  <a:srgbClr val="0000FF"/>
                </a:solidFill>
              </a:rPr>
              <a:t>We know that proteins known as </a:t>
            </a:r>
            <a:r>
              <a:rPr lang="en-US" sz="3400" b="1" u="sng" dirty="0" smtClean="0">
                <a:solidFill>
                  <a:srgbClr val="008000"/>
                </a:solidFill>
              </a:rPr>
              <a:t>enzymes</a:t>
            </a:r>
            <a:r>
              <a:rPr lang="en-US" sz="3400" dirty="0" smtClean="0">
                <a:solidFill>
                  <a:srgbClr val="008000"/>
                </a:solidFill>
              </a:rPr>
              <a:t> </a:t>
            </a:r>
            <a:r>
              <a:rPr lang="en-US" sz="3400" dirty="0" smtClean="0">
                <a:solidFill>
                  <a:srgbClr val="0000FF"/>
                </a:solidFill>
              </a:rPr>
              <a:t>make reactions go more quickly.</a:t>
            </a:r>
          </a:p>
          <a:p>
            <a:r>
              <a:rPr lang="en-US" sz="3400" dirty="0" smtClean="0">
                <a:solidFill>
                  <a:srgbClr val="0000FF"/>
                </a:solidFill>
              </a:rPr>
              <a:t>We also know that proteins are made of </a:t>
            </a:r>
            <a:r>
              <a:rPr lang="en-US" sz="3400" b="1" u="sng" dirty="0" smtClean="0">
                <a:solidFill>
                  <a:srgbClr val="008000"/>
                </a:solidFill>
              </a:rPr>
              <a:t>amino acids.</a:t>
            </a:r>
            <a:endParaRPr lang="en-US" sz="3400" b="1" u="sng" dirty="0">
              <a:solidFill>
                <a:srgbClr val="008000"/>
              </a:solidFill>
            </a:endParaRPr>
          </a:p>
        </p:txBody>
      </p:sp>
      <p:pic>
        <p:nvPicPr>
          <p:cNvPr id="32772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472" y="4106540"/>
            <a:ext cx="2527102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1208881"/>
      </p:ext>
    </p:extLst>
  </p:cSld>
  <p:clrMapOvr>
    <a:masterClrMapping/>
  </p:clrMapOvr>
  <p:transition xmlns:p14="http://schemas.microsoft.com/office/powerpoint/2010/main" spd="med">
    <p:push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 bldLvl="5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sz="6700" dirty="0" smtClean="0">
                <a:solidFill>
                  <a:srgbClr val="FF0000"/>
                </a:solidFill>
              </a:rPr>
              <a:t>II. Building </a:t>
            </a:r>
            <a:r>
              <a:rPr lang="en-US" sz="6700" dirty="0">
                <a:solidFill>
                  <a:srgbClr val="FF0000"/>
                </a:solidFill>
              </a:rPr>
              <a:t>P</a:t>
            </a:r>
            <a:r>
              <a:rPr lang="en-US" sz="6700" dirty="0" smtClean="0">
                <a:solidFill>
                  <a:srgbClr val="FF0000"/>
                </a:solidFill>
              </a:rPr>
              <a:t>roteins </a:t>
            </a:r>
            <a:endParaRPr lang="en-US" sz="6700" dirty="0">
              <a:solidFill>
                <a:srgbClr val="FF0000"/>
              </a:solidFill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830586"/>
            <a:ext cx="9144000" cy="2500313"/>
          </a:xfrm>
          <a:ln/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norm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3000" dirty="0">
                <a:solidFill>
                  <a:srgbClr val="0000FF"/>
                </a:solidFill>
                <a:hlinkClick r:id="rId3"/>
              </a:rPr>
              <a:t>Made up of </a:t>
            </a:r>
            <a:r>
              <a:rPr lang="en-US" sz="3000" b="1" u="sng" dirty="0">
                <a:solidFill>
                  <a:srgbClr val="0000FF"/>
                </a:solidFill>
                <a:hlinkClick r:id="rId3"/>
              </a:rPr>
              <a:t>amino </a:t>
            </a:r>
            <a:r>
              <a:rPr lang="en-US" sz="3000" b="1" u="sng" dirty="0" smtClean="0">
                <a:solidFill>
                  <a:srgbClr val="0000FF"/>
                </a:solidFill>
                <a:hlinkClick r:id="rId3"/>
              </a:rPr>
              <a:t>acids</a:t>
            </a:r>
            <a:r>
              <a:rPr lang="en-US" sz="3000" b="1" u="sng" dirty="0" smtClean="0">
                <a:solidFill>
                  <a:srgbClr val="0000FF"/>
                </a:solidFill>
              </a:rPr>
              <a:t> </a:t>
            </a:r>
            <a:r>
              <a:rPr lang="en-US" sz="3000" u="sng" dirty="0" smtClean="0">
                <a:solidFill>
                  <a:srgbClr val="0000FF"/>
                </a:solidFill>
              </a:rPr>
              <a:t>– Food </a:t>
            </a:r>
            <a:r>
              <a:rPr lang="en-US" sz="3000" u="sng" dirty="0" err="1" smtClean="0">
                <a:solidFill>
                  <a:srgbClr val="0000FF"/>
                </a:solidFill>
              </a:rPr>
              <a:t>exploratorium</a:t>
            </a:r>
            <a:endParaRPr lang="en-US" sz="3000" u="sng" dirty="0">
              <a:solidFill>
                <a:srgbClr val="0000FF"/>
              </a:solidFill>
              <a:ea typeface="ヒラギノ明朝 ProN W6" charset="0"/>
              <a:cs typeface="ヒラギノ明朝 ProN W6" charset="0"/>
            </a:endParaRPr>
          </a:p>
          <a:p>
            <a:pPr>
              <a:lnSpc>
                <a:spcPct val="80000"/>
              </a:lnSpc>
              <a:spcBef>
                <a:spcPts val="1617"/>
              </a:spcBef>
            </a:pPr>
            <a:r>
              <a:rPr lang="en-US" sz="3000" b="1" u="sng" dirty="0">
                <a:solidFill>
                  <a:srgbClr val="0000FF"/>
                </a:solidFill>
              </a:rPr>
              <a:t>Different</a:t>
            </a:r>
            <a:r>
              <a:rPr lang="en-US" sz="3000" dirty="0">
                <a:solidFill>
                  <a:srgbClr val="0000FF"/>
                </a:solidFill>
              </a:rPr>
              <a:t> order of amino acids = different </a:t>
            </a:r>
            <a:r>
              <a:rPr lang="en-US" sz="3000" b="1" u="sng" dirty="0">
                <a:solidFill>
                  <a:srgbClr val="0000FF"/>
                </a:solidFill>
              </a:rPr>
              <a:t>proteins</a:t>
            </a:r>
          </a:p>
          <a:p>
            <a:pPr>
              <a:lnSpc>
                <a:spcPct val="80000"/>
              </a:lnSpc>
              <a:spcBef>
                <a:spcPts val="1406"/>
              </a:spcBef>
            </a:pPr>
            <a:r>
              <a:rPr lang="en-US" sz="3000" dirty="0" smtClean="0">
                <a:solidFill>
                  <a:srgbClr val="0000FF"/>
                </a:solidFill>
              </a:rPr>
              <a:t>Amino acids bond together via a </a:t>
            </a:r>
            <a:r>
              <a:rPr lang="en-US" sz="3000" b="1" u="sng" dirty="0" smtClean="0">
                <a:solidFill>
                  <a:srgbClr val="0000FF"/>
                </a:solidFill>
              </a:rPr>
              <a:t>peptide bond</a:t>
            </a:r>
            <a:r>
              <a:rPr lang="en-US" sz="3000" dirty="0" smtClean="0">
                <a:solidFill>
                  <a:srgbClr val="0000FF"/>
                </a:solidFill>
              </a:rPr>
              <a:t>!</a:t>
            </a:r>
            <a:endParaRPr lang="en-US" sz="3000" dirty="0">
              <a:solidFill>
                <a:srgbClr val="0000FF"/>
              </a:solidFill>
            </a:endParaRPr>
          </a:p>
        </p:txBody>
      </p:sp>
      <p:grpSp>
        <p:nvGrpSpPr>
          <p:cNvPr id="33797" name="Group 5"/>
          <p:cNvGrpSpPr>
            <a:grpSpLocks/>
          </p:cNvGrpSpPr>
          <p:nvPr/>
        </p:nvGrpSpPr>
        <p:grpSpPr bwMode="auto">
          <a:xfrm>
            <a:off x="5445323" y="4298199"/>
            <a:ext cx="3241477" cy="2471202"/>
            <a:chOff x="0" y="0"/>
            <a:chExt cx="2904" cy="2584"/>
          </a:xfrm>
        </p:grpSpPr>
        <p:pic>
          <p:nvPicPr>
            <p:cNvPr id="3379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24"/>
              <a:ext cx="2856" cy="2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796" name="Picture 4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04" cy="2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391" y="2982516"/>
            <a:ext cx="968871" cy="88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922" y="4330899"/>
            <a:ext cx="968871" cy="88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68" y="4330899"/>
            <a:ext cx="3937992" cy="234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6261646"/>
      </p:ext>
    </p:extLst>
  </p:cSld>
  <p:clrMapOvr>
    <a:masterClrMapping/>
  </p:clrMapOvr>
  <p:transition xmlns:p14="http://schemas.microsoft.com/office/powerpoint/2010/main" spd="med">
    <p:pull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282242" y="0"/>
            <a:ext cx="8404558" cy="1000559"/>
          </a:xfrm>
          <a:ln/>
        </p:spPr>
        <p:txBody>
          <a:bodyPr/>
          <a:lstStyle/>
          <a:p>
            <a:r>
              <a:rPr lang="en-US" sz="6700" dirty="0" smtClean="0">
                <a:solidFill>
                  <a:srgbClr val="FF0000"/>
                </a:solidFill>
              </a:rPr>
              <a:t>III. Sticking Together!</a:t>
            </a:r>
            <a:endParaRPr lang="en-US" sz="6700" dirty="0">
              <a:solidFill>
                <a:srgbClr val="FF0000"/>
              </a:solidFill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38455"/>
            <a:ext cx="8902898" cy="803334"/>
          </a:xfrm>
          <a:ln/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>
            <a:normAutofit lnSpcReduction="10000"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3000" dirty="0" smtClean="0">
                <a:solidFill>
                  <a:srgbClr val="0000FF"/>
                </a:solidFill>
              </a:rPr>
              <a:t>Two glycine bond together, lose water and form a polypeptide protein!</a:t>
            </a:r>
            <a:endParaRPr lang="en-US" sz="3000" dirty="0">
              <a:solidFill>
                <a:srgbClr val="0000FF"/>
              </a:solidFill>
            </a:endParaRPr>
          </a:p>
        </p:txBody>
      </p:sp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391" y="2982516"/>
            <a:ext cx="968871" cy="88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922" y="4330899"/>
            <a:ext cx="968871" cy="88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photo-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36980"/>
            <a:ext cx="9144000" cy="492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965875"/>
      </p:ext>
    </p:extLst>
  </p:cSld>
  <p:clrMapOvr>
    <a:masterClrMapping/>
  </p:clrMapOvr>
  <p:transition xmlns:p14="http://schemas.microsoft.com/office/powerpoint/2010/main" spd="med">
    <p:pull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Executive.thmx</Template>
  <TotalTime>4664</TotalTime>
  <Words>727</Words>
  <Application>Microsoft Macintosh PowerPoint</Application>
  <PresentationFormat>On-screen Show (4:3)</PresentationFormat>
  <Paragraphs>68</Paragraphs>
  <Slides>18</Slides>
  <Notes>8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Executive</vt:lpstr>
      <vt:lpstr>Catalyst</vt:lpstr>
      <vt:lpstr>Lecture 1.4 –  Protein Chemistry</vt:lpstr>
      <vt:lpstr>Breakfast of Champions</vt:lpstr>
      <vt:lpstr>Biological Chemical: Protein</vt:lpstr>
      <vt:lpstr>How Does Lime “Cook” Fish in Ceviche?</vt:lpstr>
      <vt:lpstr>Protein Structure</vt:lpstr>
      <vt:lpstr>I. Proteins</vt:lpstr>
      <vt:lpstr>II. Building Proteins </vt:lpstr>
      <vt:lpstr>III. Sticking Together!</vt:lpstr>
      <vt:lpstr>IV. Protein Folding</vt:lpstr>
      <vt:lpstr>V. Denaturing Proteins</vt:lpstr>
      <vt:lpstr>Culinary Applications</vt:lpstr>
      <vt:lpstr>I. Denaturing Egg Proteins</vt:lpstr>
      <vt:lpstr>II. Glutamate</vt:lpstr>
      <vt:lpstr>III. Collagen Fiber Proteins</vt:lpstr>
      <vt:lpstr>IV. Amino Acids and Proper Champagne</vt:lpstr>
      <vt:lpstr>PowerPoint Presentation</vt:lpstr>
      <vt:lpstr>Closing Time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Catalyst</dc:title>
  <dc:creator>Steven Lance</dc:creator>
  <cp:lastModifiedBy>SimonTech Teacher</cp:lastModifiedBy>
  <cp:revision>74</cp:revision>
  <cp:lastPrinted>2012-08-09T18:16:58Z</cp:lastPrinted>
  <dcterms:created xsi:type="dcterms:W3CDTF">2012-08-09T15:05:03Z</dcterms:created>
  <dcterms:modified xsi:type="dcterms:W3CDTF">2014-08-20T16:38:34Z</dcterms:modified>
</cp:coreProperties>
</file>